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5" r:id="rId9"/>
    <p:sldId id="262" r:id="rId10"/>
    <p:sldId id="263" r:id="rId11"/>
  </p:sldIdLst>
  <p:sldSz cx="14630400" cy="8229600"/>
  <p:notesSz cx="8229600" cy="14630400"/>
  <p:embeddedFontLst>
    <p:embeddedFont>
      <p:font typeface="Nunito Semi Bold" panose="020B0604020202020204" charset="0"/>
      <p:regular r:id="rId13"/>
    </p:embeddedFont>
    <p:embeddedFont>
      <p:font typeface="PT Sans" panose="020B0503020203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94" autoAdjust="0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3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8495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1D0D4-E2C3-21E4-A0F2-BF354A999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D9E051-FDE5-27C4-2AEB-DBF3FCD10F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8197C2-B96C-91F3-7CD9-CE2EF9D2F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F7BCA-60E8-6EAB-4BD4-0EC3EAF41A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50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001A9-0281-6424-DC5E-7461F8EEB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DDAC2C-F135-8C40-DE01-4902C2731C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3BC4FC-50EC-6DD1-F1C9-9DC586E72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739A7-B6A9-C204-C16C-292F9CAFAE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859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16266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732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460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6737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9581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808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70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376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6767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020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090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7939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08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9993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853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17853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422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13367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5186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3529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 0"/>
          <p:cNvSpPr/>
          <p:nvPr/>
        </p:nvSpPr>
        <p:spPr>
          <a:xfrm>
            <a:off x="524575" y="1440493"/>
            <a:ext cx="6953464" cy="1903956"/>
          </a:xfrm>
          <a:prstGeom prst="rect">
            <a:avLst/>
          </a:prstGeom>
          <a:noFill/>
          <a:ln/>
          <a:effectLst>
            <a:outerShdw blurRad="50800" dist="50800" dir="5400000" algn="ctr" rotWithShape="0">
              <a:srgbClr val="000000">
                <a:alpha val="83000"/>
              </a:srgbClr>
            </a:outerShdw>
          </a:effectLst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Safe Water Access and Child </a:t>
            </a:r>
            <a:r>
              <a:rPr lang="en-US" sz="440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Mortality</a:t>
            </a: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Project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Progress Report by Niyogitangaza Yvette, Byukusenge Josiane, </a:t>
            </a:r>
            <a:r>
              <a:rPr lang="en-US" sz="2000" dirty="0" err="1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Kakibibi</a:t>
            </a: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Janviere</a:t>
            </a:r>
            <a:r>
              <a:rPr lang="en-US" sz="20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, and Dusabemariya Solange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3391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Potential Impact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189690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project will provide actionable insights into how improved access to WASH services can reduce child mortality.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2932152"/>
            <a:ext cx="7468553" cy="1498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identifying critical gaps in infrastructure and public health services, this work will help governments and NGOs(National Government Organizations) prioritize investments that save lives and accelerate progress toward: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4574204"/>
            <a:ext cx="7468553" cy="1402913"/>
          </a:xfrm>
          <a:prstGeom prst="roundRect">
            <a:avLst>
              <a:gd name="adj" fmla="val 25595"/>
            </a:avLst>
          </a:prstGeom>
          <a:solidFill>
            <a:schemeClr val="tx1">
              <a:alpha val="47000"/>
            </a:schemeClr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86299" y="46126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SDG 3(Sustainable Development Goal)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586299" y="5108138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Good Health and Well-Being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324124" y="6254829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F3F3FF">
              <a:alpha val="52000"/>
            </a:srgbClr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586299" y="62548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SDG 6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86299" y="6750368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Clean Water and Sanitation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9982" y="636389"/>
            <a:ext cx="5445919" cy="680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0002E"/>
                </a:solidFill>
                <a:latin typeface="Times New Roman" panose="02020603050405020304" pitchFamily="18" charset="0"/>
                <a:ea typeface="Nunito Semi Bold" pitchFamily="34" charset="-122"/>
                <a:cs typeface="Times New Roman" panose="02020603050405020304" pitchFamily="18" charset="0"/>
              </a:rPr>
              <a:t>Introduction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09982" y="1872377"/>
            <a:ext cx="6222921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Access to safe drinking water and adequate sanitation is a fundamental human right and a critical determinant of public health.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05080" y="3191470"/>
            <a:ext cx="6327823" cy="3539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asks a simple but urgent question:</a:t>
            </a:r>
          </a:p>
          <a:p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access to clean water and toilets help save children's lives?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people in poorer countries still live without safe water or sanitation.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a result, preventable diseases like diarrhea continue to kill thousands of young children.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We’re using real data from WHO/UNICEF’S and the World Bank to find out where the need is greatest and how better access can make a life-saving difference.</a:t>
            </a: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117" y="1924407"/>
            <a:ext cx="6222921" cy="42576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05117" y="6442353"/>
            <a:ext cx="6222921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Drawing from WHO/UNICEF Joint Monitoring Programme and World Bank data to assess how WASH infrastructure inequalities affect under-five mortality rates.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8F75AE-1CF4-1CED-BAB1-435377343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5170B33-7D47-1508-038E-6956667CE3C2}"/>
              </a:ext>
            </a:extLst>
          </p:cNvPr>
          <p:cNvSpPr/>
          <p:nvPr/>
        </p:nvSpPr>
        <p:spPr>
          <a:xfrm>
            <a:off x="809981" y="636389"/>
            <a:ext cx="6009459" cy="680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00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Inspired This Project: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2186733-6DE2-B364-82BC-19DD1362D5CD}"/>
              </a:ext>
            </a:extLst>
          </p:cNvPr>
          <p:cNvSpPr/>
          <p:nvPr/>
        </p:nvSpPr>
        <p:spPr>
          <a:xfrm>
            <a:off x="802362" y="1872376"/>
            <a:ext cx="6230541" cy="1972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asked ourselves:</a:t>
            </a:r>
          </a:p>
          <a:p>
            <a:pPr marL="285750" indent="-285750">
              <a:lnSpc>
                <a:spcPts val="29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if data could help us to understand where the biggest problem are? </a:t>
            </a:r>
          </a:p>
          <a:p>
            <a:pPr marL="285750" indent="-285750">
              <a:lnSpc>
                <a:spcPts val="29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can we use data to guide life saving decisions for the most vulnerable?</a:t>
            </a:r>
          </a:p>
          <a:p>
            <a:pPr>
              <a:lnSpc>
                <a:spcPts val="29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42D4B9A-07D6-F4DC-204E-3D10F07B26BD}"/>
              </a:ext>
            </a:extLst>
          </p:cNvPr>
          <p:cNvSpPr/>
          <p:nvPr/>
        </p:nvSpPr>
        <p:spPr>
          <a:xfrm>
            <a:off x="596519" y="5001657"/>
            <a:ext cx="6222921" cy="2082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u="sng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Here’s  exactly the goal of our project:</a:t>
            </a:r>
          </a:p>
          <a:p>
            <a:pPr marL="0" indent="0" algn="l">
              <a:lnSpc>
                <a:spcPts val="2900"/>
              </a:lnSpc>
              <a:buNone/>
            </a:pPr>
            <a:endParaRPr lang="en-US" sz="2800" b="1" u="sng" dirty="0">
              <a:solidFill>
                <a:srgbClr val="00002E"/>
              </a:solidFill>
              <a:latin typeface="Times New Roman" panose="02020603050405020304" pitchFamily="18" charset="0"/>
              <a:ea typeface="PT Sans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endParaRPr lang="en-US" sz="2800" b="1" u="sng" dirty="0">
              <a:solidFill>
                <a:srgbClr val="00002E"/>
              </a:solidFill>
              <a:latin typeface="Times New Roman" panose="02020603050405020304" pitchFamily="18" charset="0"/>
              <a:ea typeface="PT Sans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ts val="29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Safe Water Access and child Mortality, a data driven study to uncover how lack of clean water and sanitation is affecting children’s survival in low- and middle-income countries, </a:t>
            </a:r>
            <a:endParaRPr lang="en-US" sz="1800" dirty="0">
              <a:solidFill>
                <a:srgbClr val="00002E"/>
              </a:solidFill>
              <a:latin typeface="Times New Roman" panose="02020603050405020304" pitchFamily="18" charset="0"/>
              <a:ea typeface="PT Sans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900"/>
              </a:lnSpc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2AE6EFAF-58E8-5C4B-8944-7ED34B553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117" y="1924407"/>
            <a:ext cx="6222921" cy="4257675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FD84E6CB-C771-1CBF-E93C-FCBDE7368409}"/>
              </a:ext>
            </a:extLst>
          </p:cNvPr>
          <p:cNvSpPr/>
          <p:nvPr/>
        </p:nvSpPr>
        <p:spPr>
          <a:xfrm>
            <a:off x="7605117" y="6442353"/>
            <a:ext cx="6222921" cy="1110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Times New Roman" panose="02020603050405020304" pitchFamily="18" charset="0"/>
                <a:ea typeface="PT Sans" pitchFamily="34" charset="-122"/>
                <a:cs typeface="Times New Roman" panose="02020603050405020304" pitchFamily="18" charset="0"/>
              </a:rPr>
              <a:t>Drawing from WHO/UNICEF Joint Monitoring Programme and World Bank data to assess how WASH infrastructure inequalities affect under-five mortality rates.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34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149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42625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657540" y="209776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72925" y="227730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1107519" y="30551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Analyze Trends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07519" y="3550682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Examine water and sanitation access patterns by country, region, and income group.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4858" y="242625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0254675" y="209776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470059" y="227730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7704653" y="30551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Assess Correlation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704653" y="3550682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the relationship between improved WASH services and under-five mortality rates.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154335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3657540" y="482584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872925" y="50053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1107519" y="5783223"/>
            <a:ext cx="32669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Identify Vulnerable Areas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107519" y="6278761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Pinpoint regions and countries where children face the highest risk.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7434858" y="5154335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10254675" y="482584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470059" y="50053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7704653" y="57832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Support Policy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704653" y="6278761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data-informed recommendations for water and sanitation infrastructure investment.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3016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Questions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39315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101959" y="2470904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How have trends in access to improved water and sanitation services evolved since 2000?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37157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101959" y="3793450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is the statistical relationship between WASH access and under-five mortality?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24124" y="503824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101959" y="511599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Which countries/regions are lagging behind and at greater risk?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605551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101959" y="6133267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How much progress has been made toward SDG 6 (universal access to water and sanitation)?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9434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Sources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96647"/>
            <a:ext cx="350234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WHO/UNICEF JMP Dataset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28791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water/sanitation access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75463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Facility types by country, region, income group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22136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Urban/rural area breakdown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843701"/>
            <a:ext cx="32875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World Bank WDI Dataset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37724" y="543496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Under-five mortality rates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90169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GDP per capita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36841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Population data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614761" y="538948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Timeframe: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2000–2023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614761" y="598789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Low- and Middle-Income Countries (LMICs)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8027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Current Progress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3324" y="2343269"/>
            <a:ext cx="30480" cy="4606052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832104" y="2597229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324064" y="234326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24315" y="240125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90259" y="24255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Acquisition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90259" y="2921079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Downloaded JMP and WDI datasets from official platforms.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832104" y="4036814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324064" y="378285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24315" y="384083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90259" y="38651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90259" y="4360664"/>
            <a:ext cx="60024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Standardized column names using Python, converted to lowercase, and fixed inconsistencies.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832104" y="5859423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324064" y="560546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24315" y="566344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90259" y="56877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Merging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90259" y="6183273"/>
            <a:ext cx="60024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Merged datasets using country, region, income group, area type, and year as keys with full left join.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317251-A68D-A7E9-5D89-B2AA51DC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4439EC7-EFF9-A67A-3116-1BD62F9950FA}"/>
              </a:ext>
            </a:extLst>
          </p:cNvPr>
          <p:cNvSpPr txBox="1"/>
          <p:nvPr/>
        </p:nvSpPr>
        <p:spPr>
          <a:xfrm>
            <a:off x="132202" y="716097"/>
            <a:ext cx="1403549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Cleaning and Preparing the Dataset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We Did: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Removed any rows that were not actual data (like “year” inside rows)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Made sure the year column was stored as a number (not text)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Renamed columns to be clearer (e.g., under_5_mortality to  under5_mortality_rates)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Checked for missing data and kept the most complete records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Replace where there is Nan to Unknown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Merging the Data for Full Insights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We Combined the Data: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merged the two datasets using : country code (iso3), country name and year for having one dataset that combined all data from all websites that we have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Merging : We filtered the data to focus on low- and middle-income countries and we kept rural and urban breakdowns for deeper analysis 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Saved the cleaned, merged file for use in dashboards and visuals</a:t>
            </a:r>
          </a:p>
        </p:txBody>
      </p:sp>
    </p:spTree>
    <p:extLst>
      <p:ext uri="{BB962C8B-B14F-4D97-AF65-F5344CB8AC3E}">
        <p14:creationId xmlns:p14="http://schemas.microsoft.com/office/powerpoint/2010/main" val="3875226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chemeClr val="accent1">
            <a:lumMod val="75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1644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Weekly Goals &amp; Deliverables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1227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This Week's Goals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3714036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Finalize column standardization.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563785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Perform summary statistics and trend analysis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413534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Begin vulnerability profiling by country/region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6263283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Draft interactive dashboard layout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357961" y="31227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Deliverables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57961" y="3714036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Cleaned, merged JMP and WDI dataset.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357961" y="4563785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progress report document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357961" y="5413534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Summary statistics and correlation plots (in progress)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200</TotalTime>
  <Words>765</Words>
  <Application>Microsoft Office PowerPoint</Application>
  <PresentationFormat>Custom</PresentationFormat>
  <Paragraphs>108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 Light</vt:lpstr>
      <vt:lpstr>PT Sans</vt:lpstr>
      <vt:lpstr>Arial</vt:lpstr>
      <vt:lpstr>Nunito Semi Bold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IRADUKUNDA ELIE</cp:lastModifiedBy>
  <cp:revision>10</cp:revision>
  <dcterms:created xsi:type="dcterms:W3CDTF">2025-07-11T07:25:30Z</dcterms:created>
  <dcterms:modified xsi:type="dcterms:W3CDTF">2025-07-14T08:42:10Z</dcterms:modified>
</cp:coreProperties>
</file>